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67" r:id="rId1"/>
  </p:sldMasterIdLst>
  <p:notesMasterIdLst>
    <p:notesMasterId r:id="rId10"/>
  </p:notesMasterIdLst>
  <p:handoutMasterIdLst>
    <p:handoutMasterId r:id="rId11"/>
  </p:handoutMasterIdLst>
  <p:sldIdLst>
    <p:sldId id="256" r:id="rId2"/>
    <p:sldId id="261" r:id="rId3"/>
    <p:sldId id="264" r:id="rId4"/>
    <p:sldId id="294" r:id="rId5"/>
    <p:sldId id="295" r:id="rId6"/>
    <p:sldId id="296" r:id="rId7"/>
    <p:sldId id="297" r:id="rId8"/>
    <p:sldId id="267" r:id="rId9"/>
  </p:sldIdLst>
  <p:sldSz cx="12192000" cy="6858000"/>
  <p:notesSz cx="6858000" cy="9144000"/>
  <p:defaultTextStyle>
    <a:defPPr>
      <a:defRPr lang="es-E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B81C"/>
    <a:srgbClr val="C11441"/>
    <a:srgbClr val="F0F0F0"/>
    <a:srgbClr val="5356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3863" autoAdjust="0"/>
  </p:normalViewPr>
  <p:slideViewPr>
    <p:cSldViewPr snapToGrid="0">
      <p:cViewPr varScale="1">
        <p:scale>
          <a:sx n="104" d="100"/>
          <a:sy n="104" d="100"/>
        </p:scale>
        <p:origin x="870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33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85D16A-311D-4224-9C20-0F0294DEACB9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9BF0B-4D03-4199-9B67-787B1E171A8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519538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477288-93B6-4884-A437-6A3E4FD52DC1}" type="datetimeFigureOut">
              <a:rPr lang="es-ES" smtClean="0"/>
              <a:t>18/11/2025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CA46E7-55A5-4ACB-B0F8-EE5A7E4D602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61466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962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193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320308-2E20-A27D-2F50-D960819A5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0BB9866-1C46-F080-7046-612B08D8D4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F67ECE-9E67-9AE0-3A16-D9271B47DE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A038365-55E7-E532-8E88-736990CC7A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5142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716ADF-D435-F0F8-6BDD-54035D1DA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0380736-B039-466B-FC33-06C6CF5DDD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E98664-26F4-7FB5-8F9B-8E067BD6CD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56459B-A8F3-8E90-48DD-54C821F4F0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19944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66CC3-722C-6B2C-7282-42DE4D445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B1EED4C-63F4-E55B-837C-68102B7F57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B8E55E0-D642-4F11-4F45-8CD00828C3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545CB00-080E-9746-ED3C-C7FB6C790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0514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D3510-B190-1AB1-C6F4-FED38732D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64B70AA-8BF8-4888-FF44-A4B87BE9A2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532117F-6F4B-BE53-AF16-2C6D573493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B3D68F8-46CC-E4C6-9EC6-3F3648FDC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00288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E107FD-FDA3-CCF4-88B0-005240257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DF5B86D-FB25-B490-DB13-8EC6643B63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8C7D564-2AAD-7940-32E1-17BB4A541A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2A5AA-4879-9491-7124-988B2AD68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00669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FFDBD3-687C-C347-68A3-90753D2DB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8E0FC28-7D30-A204-715E-407B2FA75F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B8BA88-88F2-41CA-5683-5546B07F04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2F312B-F14B-6A85-C221-E39192F191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CA46E7-55A5-4ACB-B0F8-EE5A7E4D6027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93298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4294967295"/>
          </p:nvPr>
        </p:nvSpPr>
        <p:spPr>
          <a:xfrm>
            <a:off x="4047566" y="4839167"/>
            <a:ext cx="7384228" cy="1099054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Click to edit Master subtitle style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5" name="Título 1"/>
          <p:cNvSpPr>
            <a:spLocks noGrp="1"/>
          </p:cNvSpPr>
          <p:nvPr>
            <p:ph type="ctrTitle" idx="4294967295"/>
          </p:nvPr>
        </p:nvSpPr>
        <p:spPr>
          <a:xfrm>
            <a:off x="4047565" y="613187"/>
            <a:ext cx="7384228" cy="3571539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Click to edit Master title style</a:t>
            </a:r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/>
          <p:cNvSpPr>
            <a:spLocks noGrp="1"/>
          </p:cNvSpPr>
          <p:nvPr>
            <p:ph type="body" sz="quarter" idx="10"/>
          </p:nvPr>
        </p:nvSpPr>
        <p:spPr>
          <a:xfrm>
            <a:off x="510988" y="2232212"/>
            <a:ext cx="11228769" cy="3647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spcAft>
                <a:spcPts val="1333"/>
              </a:spcAft>
              <a:buFontTx/>
              <a:buNone/>
              <a:defRPr sz="4000"/>
            </a:lvl1pPr>
            <a:lvl2pPr marL="8466" indent="0">
              <a:buFontTx/>
              <a:buNone/>
              <a:defRPr u="sng"/>
            </a:lvl2pPr>
            <a:lvl3pPr marL="8466" indent="0">
              <a:buFontTx/>
              <a:buNone/>
              <a:defRPr sz="2667" b="0">
                <a:latin typeface="+mj-lt"/>
              </a:defRPr>
            </a:lvl3pPr>
            <a:lvl4pPr marL="228594" indent="-228594">
              <a:defRPr sz="2400"/>
            </a:lvl4pPr>
            <a:lvl5pPr marL="237061" indent="0">
              <a:buFontTx/>
              <a:buNone/>
              <a:defRPr sz="2133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FD3183-06BB-4163-8A28-5CE6773CA372}"/>
              </a:ext>
            </a:extLst>
          </p:cNvPr>
          <p:cNvSpPr txBox="1"/>
          <p:nvPr userDrawn="1"/>
        </p:nvSpPr>
        <p:spPr>
          <a:xfrm>
            <a:off x="1838324" y="6115050"/>
            <a:ext cx="871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23</a:t>
            </a:r>
            <a:r>
              <a:rPr lang="en-GB" sz="1200" b="1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rd</a:t>
            </a:r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IEEE International Symposium on Power Line Communications and its Applications (ISPLC)</a:t>
            </a:r>
          </a:p>
          <a:p>
            <a:pPr algn="ctr"/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Prague, 3-5 April 2019</a:t>
            </a:r>
            <a:endParaRPr lang="en-GB" sz="12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624259-7833-4387-8F40-168BF39720D8}"/>
              </a:ext>
            </a:extLst>
          </p:cNvPr>
          <p:cNvSpPr txBox="1"/>
          <p:nvPr userDrawn="1"/>
        </p:nvSpPr>
        <p:spPr>
          <a:xfrm>
            <a:off x="11239500" y="6162675"/>
            <a:ext cx="485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40B37B7-CEA4-414B-A8F9-10CD7F45F884}" type="slidenum">
              <a:rPr lang="en-GB" b="1" smtClean="0"/>
              <a:t>‹Nº›</a:t>
            </a:fld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24745117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E5C687-FF2B-427E-8ADC-82FBB53AE703}"/>
              </a:ext>
            </a:extLst>
          </p:cNvPr>
          <p:cNvSpPr txBox="1"/>
          <p:nvPr userDrawn="1"/>
        </p:nvSpPr>
        <p:spPr>
          <a:xfrm>
            <a:off x="11239500" y="6162675"/>
            <a:ext cx="4857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940B37B7-CEA4-414B-A8F9-10CD7F45F884}" type="slidenum">
              <a:rPr lang="en-GB" b="1" smtClean="0"/>
              <a:t>‹Nº›</a:t>
            </a:fld>
            <a:endParaRPr lang="en-GB" b="1" dirty="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A89A36-6DB3-4168-BDD9-FC4034A449A5}"/>
              </a:ext>
            </a:extLst>
          </p:cNvPr>
          <p:cNvSpPr/>
          <p:nvPr userDrawn="1"/>
        </p:nvSpPr>
        <p:spPr>
          <a:xfrm>
            <a:off x="177800" y="198120"/>
            <a:ext cx="2707640" cy="1894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A6E0CDF2-E028-4311-A994-5C7A892109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0" y="54516"/>
            <a:ext cx="2062480" cy="14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46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3174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314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012141" y="322730"/>
            <a:ext cx="8821271" cy="150607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97542" y="2138081"/>
            <a:ext cx="11335870" cy="37786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3565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93993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ctrTitle" idx="4294967295"/>
          </p:nvPr>
        </p:nvSpPr>
        <p:spPr>
          <a:xfrm>
            <a:off x="4876801" y="613187"/>
            <a:ext cx="6554992" cy="3571539"/>
          </a:xfrm>
          <a:prstGeom prst="rect">
            <a:avLst/>
          </a:prstGeom>
        </p:spPr>
        <p:txBody>
          <a:bodyPr anchor="t">
            <a:normAutofit/>
          </a:bodyPr>
          <a:lstStyle/>
          <a:p>
            <a:pPr algn="l"/>
            <a:r>
              <a:rPr lang="en-US" sz="6000" b="1">
                <a:solidFill>
                  <a:srgbClr val="53565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Master title style</a:t>
            </a:r>
            <a:endParaRPr lang="es-ES" sz="6000" b="1" dirty="0">
              <a:solidFill>
                <a:srgbClr val="53565A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ubtítulo 2"/>
          <p:cNvSpPr>
            <a:spLocks noGrp="1"/>
          </p:cNvSpPr>
          <p:nvPr>
            <p:ph type="subTitle" idx="4294967295"/>
          </p:nvPr>
        </p:nvSpPr>
        <p:spPr>
          <a:xfrm>
            <a:off x="4876800" y="4839167"/>
            <a:ext cx="6554993" cy="1099054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l"/>
            <a:r>
              <a:rPr lang="en-US" sz="2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Click to edit Master subtitle style</a:t>
            </a:r>
            <a:endParaRPr lang="es-E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Imagen 1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ABEB417-0A7C-468B-9A45-6618032195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08" y="193308"/>
            <a:ext cx="3120567" cy="220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62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159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8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831" r:id="rId7"/>
  </p:sldLayoutIdLst>
  <p:hf hdr="0" ft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533" b="0" kern="1200">
          <a:solidFill>
            <a:srgbClr val="F6B729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733" kern="1200">
          <a:solidFill>
            <a:schemeClr val="tx1"/>
          </a:solidFill>
          <a:latin typeface="+mj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867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hyperlink" Target="mailto:learias@icai.comillas.edu" TargetMode="External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infodron.es/texto-diario/mostrar/4381620/ejercito-quiere-bateria-antidron-cervus-iii-combatir-creciente-amenaza-rpas" TargetMode="External"/><Relationship Id="rId5" Type="http://schemas.openxmlformats.org/officeDocument/2006/relationships/image" Target="../media/image9.png"/><Relationship Id="rId10" Type="http://schemas.openxmlformats.org/officeDocument/2006/relationships/hyperlink" Target="https://www.linkedin.com/posts/luisariasgonz_atlas24-atlas24-activity-7210891937858412544-TKVp?utm_source=share&amp;utm_medium=member_desktop&amp;rcm=ACoAADI7LBYBwhwhsT0RlB63cJJ5c38pltYsj7s" TargetMode="External"/><Relationship Id="rId4" Type="http://schemas.openxmlformats.org/officeDocument/2006/relationships/hyperlink" Target="https://www.linkedin.com/in/luisariasgonz/" TargetMode="External"/><Relationship Id="rId9" Type="http://schemas.openxmlformats.org/officeDocument/2006/relationships/hyperlink" Target="https://www.linkedin.com/posts/grupotrc_ia-robaejtica-innovaciaejn-activity-7162711376199716864-LqVU/?utm_source=share&amp;utm_medium=member_desktop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ucation.github.com/git-cheat-sheet-education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2">
            <a:extLst>
              <a:ext uri="{FF2B5EF4-FFF2-40B4-BE49-F238E27FC236}">
                <a16:creationId xmlns:a16="http://schemas.microsoft.com/office/drawing/2014/main" id="{8E47D5B8-E763-4099-B050-DF793B111588}"/>
              </a:ext>
            </a:extLst>
          </p:cNvPr>
          <p:cNvSpPr txBox="1">
            <a:spLocks/>
          </p:cNvSpPr>
          <p:nvPr/>
        </p:nvSpPr>
        <p:spPr>
          <a:xfrm>
            <a:off x="3901515" y="5520536"/>
            <a:ext cx="7384228" cy="1099054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3733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s-E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LUIS EDUARDO ARIAS GONZALES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s-E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noviembre 2025</a:t>
            </a:r>
          </a:p>
        </p:txBody>
      </p:sp>
      <p:sp>
        <p:nvSpPr>
          <p:cNvPr id="6" name="Marcador de texto 62">
            <a:extLst>
              <a:ext uri="{FF2B5EF4-FFF2-40B4-BE49-F238E27FC236}">
                <a16:creationId xmlns:a16="http://schemas.microsoft.com/office/drawing/2014/main" id="{02096F5B-AE1B-5E5E-F852-9B1373D04085}"/>
              </a:ext>
            </a:extLst>
          </p:cNvPr>
          <p:cNvSpPr txBox="1">
            <a:spLocks/>
          </p:cNvSpPr>
          <p:nvPr/>
        </p:nvSpPr>
        <p:spPr>
          <a:xfrm>
            <a:off x="180000" y="2070000"/>
            <a:ext cx="2664000" cy="1080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Font typeface="Arial" panose="020B0604020202020204" pitchFamily="34" charset="0"/>
              <a:buNone/>
              <a:defRPr sz="1800" b="0" i="0" kern="1200">
                <a:solidFill>
                  <a:srgbClr val="51575A"/>
                </a:solidFill>
                <a:latin typeface="Ubuntu" panose="020B05040306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>
                <a:ln>
                  <a:noFill/>
                </a:ln>
                <a:solidFill>
                  <a:srgbClr val="51575A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Visión por Ordenador 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250" b="0" i="0" u="none" strike="noStrike" kern="1200" cap="none" spc="0" normalizeH="0" baseline="0" noProof="0">
                <a:ln>
                  <a:noFill/>
                </a:ln>
                <a:solidFill>
                  <a:srgbClr val="51575A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+mn-cs"/>
              </a:rPr>
              <a:t>Grado en Ingeniería Matemática e Inteligencia Artificial</a:t>
            </a:r>
            <a:endParaRPr kumimoji="0" lang="es-ES" sz="1250" b="0" i="0" u="none" strike="noStrike" kern="1200" cap="none" spc="0" normalizeH="0" baseline="0" noProof="0" dirty="0">
              <a:ln>
                <a:noFill/>
              </a:ln>
              <a:solidFill>
                <a:srgbClr val="51575A"/>
              </a:solidFill>
              <a:effectLst/>
              <a:uLnTx/>
              <a:uFillTx/>
              <a:latin typeface="Ubuntu Light" panose="020B0304030602030204" pitchFamily="34" charset="0"/>
              <a:ea typeface="+mn-ea"/>
              <a:cs typeface="+mn-cs"/>
            </a:endParaRPr>
          </a:p>
        </p:txBody>
      </p:sp>
      <p:sp>
        <p:nvSpPr>
          <p:cNvPr id="7" name="Título 60">
            <a:extLst>
              <a:ext uri="{FF2B5EF4-FFF2-40B4-BE49-F238E27FC236}">
                <a16:creationId xmlns:a16="http://schemas.microsoft.com/office/drawing/2014/main" id="{31E975CF-6ED5-72B0-029F-518BCBBB3A11}"/>
              </a:ext>
            </a:extLst>
          </p:cNvPr>
          <p:cNvSpPr txBox="1">
            <a:spLocks/>
          </p:cNvSpPr>
          <p:nvPr/>
        </p:nvSpPr>
        <p:spPr>
          <a:xfrm>
            <a:off x="3203999" y="176400"/>
            <a:ext cx="8816400" cy="4201200"/>
          </a:xfrm>
          <a:prstGeom prst="rect">
            <a:avLst/>
          </a:prstGeom>
          <a:noFill/>
          <a:ln w="12700"/>
        </p:spPr>
        <p:txBody>
          <a:bodyPr vert="horz" lIns="90487" tIns="44450" rIns="90487" bIns="44450" rtlCol="0" anchor="ctr" anchorCtr="0">
            <a:normAutofit/>
          </a:bodyPr>
          <a:lstStyle>
            <a:lvl1pPr marL="0" algn="ctr" defTabSz="6858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None/>
              <a:defRPr lang="es-ES" sz="4000" b="0" i="0" kern="0" baseline="0">
                <a:solidFill>
                  <a:schemeClr val="tx1"/>
                </a:solidFill>
                <a:latin typeface="Ubuntu" panose="020B0504030602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pPr lvl="0"/>
            <a:r>
              <a:rPr kumimoji="0" lang="es-ES" sz="3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Calibri" panose="020F0502020204030204" pitchFamily="34" charset="0"/>
              </a:rPr>
              <a:t>Lab</a:t>
            </a:r>
            <a:r>
              <a:rPr kumimoji="0" lang="es-ES" sz="3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Calibri" panose="020F0502020204030204" pitchFamily="34" charset="0"/>
              </a:rPr>
              <a:t> Project</a:t>
            </a:r>
            <a:br>
              <a:rPr kumimoji="0" lang="es-ES" sz="4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Calibri" panose="020F0502020204030204" pitchFamily="34" charset="0"/>
              </a:rPr>
            </a:br>
            <a:b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Ubuntu" panose="020B0504030602030204" pitchFamily="34" charset="0"/>
                <a:ea typeface="+mj-ea"/>
                <a:cs typeface="Calibri" panose="020F0502020204030204" pitchFamily="34" charset="0"/>
              </a:rPr>
            </a:br>
            <a:r>
              <a:rPr lang="en-US" dirty="0">
                <a:solidFill>
                  <a:srgbClr val="000000"/>
                </a:solidFill>
              </a:rPr>
              <a:t>Sistema de Visión (</a:t>
            </a:r>
            <a:r>
              <a:rPr lang="en-US" dirty="0" err="1">
                <a:solidFill>
                  <a:srgbClr val="000000"/>
                </a:solidFill>
              </a:rPr>
              <a:t>clásica</a:t>
            </a:r>
            <a:r>
              <a:rPr lang="en-US" dirty="0">
                <a:solidFill>
                  <a:srgbClr val="000000"/>
                </a:solidFill>
              </a:rPr>
              <a:t>) </a:t>
            </a:r>
            <a:r>
              <a:rPr lang="en-US" dirty="0" err="1">
                <a:solidFill>
                  <a:srgbClr val="000000"/>
                </a:solidFill>
              </a:rPr>
              <a:t>por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Ordenador</a:t>
            </a:r>
            <a:endParaRPr kumimoji="0" lang="es-ES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Ubuntu" panose="020B0504030602030204" pitchFamily="34" charset="0"/>
              <a:ea typeface="+mj-ea"/>
              <a:cs typeface="Calibri" panose="020F0502020204030204" pitchFamily="34" charset="0"/>
            </a:endParaRPr>
          </a:p>
        </p:txBody>
      </p:sp>
      <p:sp>
        <p:nvSpPr>
          <p:cNvPr id="8" name="Marcador de texto 63">
            <a:extLst>
              <a:ext uri="{FF2B5EF4-FFF2-40B4-BE49-F238E27FC236}">
                <a16:creationId xmlns:a16="http://schemas.microsoft.com/office/drawing/2014/main" id="{74C95A96-2CBC-449C-9D47-DD9D35E30F1B}"/>
              </a:ext>
            </a:extLst>
          </p:cNvPr>
          <p:cNvSpPr txBox="1">
            <a:spLocks/>
          </p:cNvSpPr>
          <p:nvPr/>
        </p:nvSpPr>
        <p:spPr>
          <a:xfrm>
            <a:off x="720000" y="5292002"/>
            <a:ext cx="1584000" cy="720001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None/>
              <a:defRPr lang="es-ES" sz="1600" b="0" i="0" kern="1200" smtClean="0">
                <a:solidFill>
                  <a:srgbClr val="51575A"/>
                </a:solidFill>
                <a:latin typeface="Ubuntu Light" panose="020B0304030602030204" pitchFamily="34" charset="0"/>
                <a:ea typeface="+mn-ea"/>
                <a:cs typeface="Calibri Light" panose="020F030202020403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250" b="0" i="0" u="none" strike="noStrike" kern="1200" cap="none" spc="0" normalizeH="0" baseline="0" noProof="0" dirty="0">
                <a:ln>
                  <a:noFill/>
                </a:ln>
                <a:solidFill>
                  <a:srgbClr val="51575A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 panose="020F0302020204030204" pitchFamily="34" charset="0"/>
              </a:rPr>
              <a:t>Curso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1600" b="0" i="0" u="none" strike="noStrike" kern="1200" cap="none" spc="0" normalizeH="0" baseline="0" noProof="0" dirty="0">
                <a:ln>
                  <a:noFill/>
                </a:ln>
                <a:solidFill>
                  <a:srgbClr val="51575A"/>
                </a:solidFill>
                <a:effectLst/>
                <a:uLnTx/>
                <a:uFillTx/>
                <a:latin typeface="Ubuntu Light" panose="020B0304030602030204" pitchFamily="34" charset="0"/>
                <a:ea typeface="+mn-ea"/>
                <a:cs typeface="Calibri Light" panose="020F0302020204030204" pitchFamily="34" charset="0"/>
              </a:rPr>
              <a:t>2025/2026</a:t>
            </a:r>
          </a:p>
        </p:txBody>
      </p:sp>
    </p:spTree>
    <p:extLst>
      <p:ext uri="{BB962C8B-B14F-4D97-AF65-F5344CB8AC3E}">
        <p14:creationId xmlns:p14="http://schemas.microsoft.com/office/powerpoint/2010/main" val="13375612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59EF70F-6BEE-1954-75A6-6E69DF5C4FDC}"/>
              </a:ext>
            </a:extLst>
          </p:cNvPr>
          <p:cNvSpPr txBox="1">
            <a:spLocks/>
          </p:cNvSpPr>
          <p:nvPr/>
        </p:nvSpPr>
        <p:spPr>
          <a:xfrm>
            <a:off x="2289199" y="322730"/>
            <a:ext cx="9544214" cy="83230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33" b="0" kern="1200">
                <a:solidFill>
                  <a:srgbClr val="F6B729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s-ES" sz="3500" dirty="0"/>
              <a:t>Profesor de Laboratorio – Luis Arias</a:t>
            </a:r>
          </a:p>
        </p:txBody>
      </p:sp>
      <p:sp>
        <p:nvSpPr>
          <p:cNvPr id="28" name="Rectángulo redondeado 60">
            <a:extLst>
              <a:ext uri="{FF2B5EF4-FFF2-40B4-BE49-F238E27FC236}">
                <a16:creationId xmlns:a16="http://schemas.microsoft.com/office/drawing/2014/main" id="{50E01ECD-1FE0-9616-30E2-F079FEA1BA6A}"/>
              </a:ext>
            </a:extLst>
          </p:cNvPr>
          <p:cNvSpPr/>
          <p:nvPr/>
        </p:nvSpPr>
        <p:spPr>
          <a:xfrm>
            <a:off x="284695" y="1700888"/>
            <a:ext cx="3236001" cy="1182254"/>
          </a:xfrm>
          <a:prstGeom prst="roundRect">
            <a:avLst>
              <a:gd name="adj" fmla="val 1657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b="1" dirty="0">
                <a:solidFill>
                  <a:srgbClr val="000000"/>
                </a:solidFill>
                <a:latin typeface="Roobert" pitchFamily="2" charset="77"/>
                <a:cs typeface="Calibri" panose="020F0502020204030204" pitchFamily="34" charset="0"/>
              </a:rPr>
              <a:t>CONTACTO</a:t>
            </a:r>
          </a:p>
          <a:p>
            <a:pPr algn="ctr"/>
            <a:endParaRPr lang="es-ES" sz="500" b="1" dirty="0">
              <a:solidFill>
                <a:srgbClr val="000000"/>
              </a:solidFill>
              <a:latin typeface="Roobert" pitchFamily="2" charset="77"/>
              <a:cs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Correo institucional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 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hlinkClick r:id="rId3"/>
              </a:rPr>
              <a:t>learias@icai.comillas.edu</a:t>
            </a:r>
            <a:endParaRPr lang="es-ES" sz="1000" dirty="0">
              <a:solidFill>
                <a:srgbClr val="000000"/>
              </a:solidFill>
              <a:latin typeface="Roobert" panose="020B0604020202020204" charset="0"/>
              <a:cs typeface="Calibri" panose="020F0502020204030204" pitchFamily="34" charset="0"/>
            </a:endParaRPr>
          </a:p>
          <a:p>
            <a:r>
              <a:rPr lang="es-ES" sz="1000" b="1" dirty="0" err="1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Linkedin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 </a:t>
            </a:r>
            <a:r>
              <a:rPr lang="es-ES" sz="1000" dirty="0">
                <a:latin typeface="Roobert" panose="020B0604020202020204" charset="0"/>
                <a:hlinkClick r:id="rId4"/>
              </a:rPr>
              <a:t>LinkedIn</a:t>
            </a:r>
            <a:endParaRPr lang="es-ES" sz="1000" dirty="0">
              <a:solidFill>
                <a:srgbClr val="000000"/>
              </a:solidFill>
              <a:latin typeface="Roobert" panose="020B0604020202020204" charset="0"/>
              <a:cs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Tutorías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 Por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correo y concertamos una cita</a:t>
            </a:r>
            <a:endParaRPr lang="es-ES" sz="1000" dirty="0">
              <a:solidFill>
                <a:srgbClr val="000000"/>
              </a:solidFill>
              <a:latin typeface="Roobert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9" name="Rectángulo redondeado 60">
            <a:extLst>
              <a:ext uri="{FF2B5EF4-FFF2-40B4-BE49-F238E27FC236}">
                <a16:creationId xmlns:a16="http://schemas.microsoft.com/office/drawing/2014/main" id="{8F4D8C8C-946F-F0A8-E732-713039E3416E}"/>
              </a:ext>
            </a:extLst>
          </p:cNvPr>
          <p:cNvSpPr/>
          <p:nvPr/>
        </p:nvSpPr>
        <p:spPr>
          <a:xfrm>
            <a:off x="3594588" y="1155028"/>
            <a:ext cx="5116335" cy="1728113"/>
          </a:xfrm>
          <a:prstGeom prst="roundRect">
            <a:avLst>
              <a:gd name="adj" fmla="val 1657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b="1" dirty="0">
                <a:solidFill>
                  <a:srgbClr val="000000"/>
                </a:solidFill>
                <a:latin typeface="Roobert" pitchFamily="2" charset="77"/>
                <a:cs typeface="Calibri" panose="020F0502020204030204" pitchFamily="34" charset="0"/>
              </a:rPr>
              <a:t>FORMACIÓN ACADÉMICA</a:t>
            </a:r>
          </a:p>
          <a:p>
            <a:pPr algn="ctr"/>
            <a:endParaRPr lang="es-ES" sz="1000" b="1" dirty="0">
              <a:solidFill>
                <a:srgbClr val="000000"/>
              </a:solidFill>
              <a:latin typeface="Roobert" pitchFamily="2" charset="77"/>
              <a:cs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Universidad Politécnica de Madrid (UPM)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Grado en Ingeniería en Tecnologías Industriales (Esp. Automática y Electrónica)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Máster Universitario en Ingeniería Industrial</a:t>
            </a:r>
          </a:p>
          <a:p>
            <a:endParaRPr lang="es-ES" sz="1000" dirty="0">
              <a:solidFill>
                <a:srgbClr val="000000"/>
              </a:solidFill>
              <a:latin typeface="Roobert" panose="020B0604020202020204" charset="0"/>
            </a:endParaRPr>
          </a:p>
          <a:p>
            <a:r>
              <a:rPr lang="es-ES" sz="1000" b="1" dirty="0" err="1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Politecnico</a:t>
            </a:r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 di Torino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Master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Course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in Data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Science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and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Engineering</a:t>
            </a:r>
            <a:endParaRPr lang="es-ES" sz="1000" dirty="0">
              <a:solidFill>
                <a:srgbClr val="000000"/>
              </a:solidFill>
              <a:latin typeface="Roobert" panose="020B0604020202020204" charset="0"/>
            </a:endParaRPr>
          </a:p>
        </p:txBody>
      </p:sp>
      <p:sp>
        <p:nvSpPr>
          <p:cNvPr id="30" name="Rectángulo redondeado 60">
            <a:extLst>
              <a:ext uri="{FF2B5EF4-FFF2-40B4-BE49-F238E27FC236}">
                <a16:creationId xmlns:a16="http://schemas.microsoft.com/office/drawing/2014/main" id="{BAD8315A-9A57-1CDB-4565-95A631095379}"/>
              </a:ext>
            </a:extLst>
          </p:cNvPr>
          <p:cNvSpPr/>
          <p:nvPr/>
        </p:nvSpPr>
        <p:spPr>
          <a:xfrm>
            <a:off x="8784814" y="1155029"/>
            <a:ext cx="3122490" cy="1728114"/>
          </a:xfrm>
          <a:prstGeom prst="roundRect">
            <a:avLst>
              <a:gd name="adj" fmla="val 1657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b="1" dirty="0">
                <a:solidFill>
                  <a:srgbClr val="000000"/>
                </a:solidFill>
                <a:latin typeface="Roobert" pitchFamily="2" charset="77"/>
                <a:cs typeface="Calibri" panose="020F0502020204030204" pitchFamily="34" charset="0"/>
              </a:rPr>
              <a:t>EXPERIENCIA PROFESIONAL</a:t>
            </a:r>
          </a:p>
          <a:p>
            <a:pPr algn="ctr"/>
            <a:endParaRPr lang="es-ES" sz="500" b="1" dirty="0">
              <a:solidFill>
                <a:srgbClr val="000000"/>
              </a:solidFill>
              <a:latin typeface="Roobert" pitchFamily="2" charset="77"/>
              <a:cs typeface="Calibri" panose="020F0502020204030204" pitchFamily="34" charset="0"/>
            </a:endParaRPr>
          </a:p>
          <a:p>
            <a:pPr algn="ctr"/>
            <a:endParaRPr lang="es-ES" sz="500" b="1" dirty="0">
              <a:solidFill>
                <a:srgbClr val="000000"/>
              </a:solidFill>
              <a:latin typeface="Roobert" pitchFamily="2" charset="77"/>
              <a:cs typeface="Calibri" panose="020F0502020204030204" pitchFamily="34" charset="0"/>
            </a:endParaRPr>
          </a:p>
          <a:p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TRC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Technical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Project Leader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Data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Scientist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&amp; Artificial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Intelligence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Engineer</a:t>
            </a:r>
            <a:endParaRPr lang="es-ES" sz="1000" dirty="0">
              <a:solidFill>
                <a:srgbClr val="000000"/>
              </a:solidFill>
              <a:latin typeface="Roobert" panose="020B0604020202020204" charset="0"/>
            </a:endParaRPr>
          </a:p>
          <a:p>
            <a:endParaRPr lang="es-ES" sz="1000" dirty="0">
              <a:solidFill>
                <a:srgbClr val="000000"/>
              </a:solidFill>
              <a:latin typeface="Roobert" panose="020B0604020202020204" charset="0"/>
            </a:endParaRPr>
          </a:p>
          <a:p>
            <a:r>
              <a:rPr lang="es-ES" sz="1000" b="1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Universidad Pontificia de Comillas (ICAI)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  <a:cs typeface="Calibri" panose="020F0502020204030204" pitchFamily="34" charset="0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Associate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Professor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– </a:t>
            </a:r>
            <a:r>
              <a:rPr lang="es-ES" sz="1000" dirty="0" err="1">
                <a:solidFill>
                  <a:srgbClr val="000000"/>
                </a:solidFill>
                <a:latin typeface="Roobert" panose="020B0604020202020204" charset="0"/>
              </a:rPr>
              <a:t>VpO</a:t>
            </a:r>
            <a:r>
              <a:rPr lang="es-ES" sz="1000" dirty="0">
                <a:solidFill>
                  <a:srgbClr val="000000"/>
                </a:solidFill>
                <a:latin typeface="Roobert" panose="020B0604020202020204" charset="0"/>
              </a:rPr>
              <a:t> I</a:t>
            </a: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A8F97DA1-F659-6C07-FB0A-58F907BE66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5644" y="3011053"/>
            <a:ext cx="3276220" cy="3416688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B4E378D4-90B4-B582-0A01-1ADF5C059B53}"/>
              </a:ext>
            </a:extLst>
          </p:cNvPr>
          <p:cNvSpPr txBox="1"/>
          <p:nvPr/>
        </p:nvSpPr>
        <p:spPr>
          <a:xfrm>
            <a:off x="9261114" y="3361692"/>
            <a:ext cx="16707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Roobert" panose="020B0604020202020204"/>
                <a:hlinkClick r:id="rId6"/>
              </a:rPr>
              <a:t>LINK DE LA NOTICIA</a:t>
            </a:r>
            <a:endParaRPr lang="es-ES" sz="1000" dirty="0">
              <a:latin typeface="Roobert" panose="020B0604020202020204"/>
            </a:endParaRPr>
          </a:p>
        </p:txBody>
      </p:sp>
      <p:pic>
        <p:nvPicPr>
          <p:cNvPr id="36" name="Imagen 35" descr="Un grupo de personas en uniforme militar&#10;&#10;El contenido generado por IA puede ser incorrecto.">
            <a:extLst>
              <a:ext uri="{FF2B5EF4-FFF2-40B4-BE49-F238E27FC236}">
                <a16:creationId xmlns:a16="http://schemas.microsoft.com/office/drawing/2014/main" id="{1A82A785-1FD5-2632-A963-10F363C2EF6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" y="3260433"/>
            <a:ext cx="3555348" cy="2370000"/>
          </a:xfrm>
          <a:prstGeom prst="rect">
            <a:avLst/>
          </a:prstGeom>
        </p:spPr>
      </p:pic>
      <p:pic>
        <p:nvPicPr>
          <p:cNvPr id="38" name="Imagen 37" descr="Hombre sentado en una silla de ruedas&#10;&#10;El contenido generado por IA puede ser incorrecto.">
            <a:extLst>
              <a:ext uri="{FF2B5EF4-FFF2-40B4-BE49-F238E27FC236}">
                <a16:creationId xmlns:a16="http://schemas.microsoft.com/office/drawing/2014/main" id="{C2BF5440-8E27-9FA4-8C71-C2E36C79F33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0135" y="3260433"/>
            <a:ext cx="3160000" cy="2370000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6CA507BF-AC00-5B06-86A5-6B49F05A28ED}"/>
              </a:ext>
            </a:extLst>
          </p:cNvPr>
          <p:cNvSpPr txBox="1"/>
          <p:nvPr/>
        </p:nvSpPr>
        <p:spPr>
          <a:xfrm>
            <a:off x="5072423" y="5702972"/>
            <a:ext cx="16707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Roobert" panose="020B0604020202020204"/>
                <a:hlinkClick r:id="rId9"/>
              </a:rPr>
              <a:t>LINK DE LA NOTICIA</a:t>
            </a:r>
            <a:endParaRPr lang="es-ES" sz="1000" dirty="0">
              <a:latin typeface="Roobert" panose="020B0604020202020204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0B6DD1C-21AF-EA8F-8C82-3005E8DB9979}"/>
              </a:ext>
            </a:extLst>
          </p:cNvPr>
          <p:cNvSpPr txBox="1"/>
          <p:nvPr/>
        </p:nvSpPr>
        <p:spPr>
          <a:xfrm>
            <a:off x="1260136" y="5702972"/>
            <a:ext cx="16707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000" dirty="0">
                <a:latin typeface="Roobert" panose="020B0604020202020204"/>
                <a:hlinkClick r:id="rId10"/>
              </a:rPr>
              <a:t>LINK DE LA NOTICIA</a:t>
            </a:r>
            <a:endParaRPr lang="es-ES" sz="1000" dirty="0">
              <a:latin typeface="Roobert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775583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9D78-1798-BF66-9202-B72E3898A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A8E2-572B-7A34-54CF-319A5C72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765" y="404508"/>
            <a:ext cx="7875908" cy="832302"/>
          </a:xfrm>
        </p:spPr>
        <p:txBody>
          <a:bodyPr/>
          <a:lstStyle/>
          <a:p>
            <a:pPr algn="ctr"/>
            <a:r>
              <a:rPr lang="es-ES" sz="3500" dirty="0" err="1"/>
              <a:t>Lab</a:t>
            </a:r>
            <a:r>
              <a:rPr lang="es-ES" sz="3500" dirty="0"/>
              <a:t> Project – Conceptos vistos</a:t>
            </a:r>
          </a:p>
        </p:txBody>
      </p:sp>
      <p:sp>
        <p:nvSpPr>
          <p:cNvPr id="4" name="Rectangle: Rounded Corners 4">
            <a:extLst>
              <a:ext uri="{FF2B5EF4-FFF2-40B4-BE49-F238E27FC236}">
                <a16:creationId xmlns:a16="http://schemas.microsoft.com/office/drawing/2014/main" id="{BAB71E98-A46D-22AF-1304-CDA27726E4A7}"/>
              </a:ext>
            </a:extLst>
          </p:cNvPr>
          <p:cNvSpPr/>
          <p:nvPr/>
        </p:nvSpPr>
        <p:spPr bwMode="auto">
          <a:xfrm>
            <a:off x="490537" y="1403926"/>
            <a:ext cx="11210925" cy="1071419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 cap="flat" cmpd="sng" algn="ctr">
            <a:solidFill>
              <a:srgbClr val="014593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sz="1300" b="1" dirty="0">
                <a:solidFill>
                  <a:srgbClr val="000000"/>
                </a:solidFill>
                <a:latin typeface="Aptos (Cuerpo)"/>
              </a:rPr>
              <a:t>Calibración de cámara</a:t>
            </a:r>
          </a:p>
          <a:p>
            <a:pPr marL="285750" indent="-285750">
              <a:buFontTx/>
              <a:buChar char="-"/>
            </a:pPr>
            <a:r>
              <a:rPr lang="es-ES" sz="1100" dirty="0">
                <a:solidFill>
                  <a:srgbClr val="000000"/>
                </a:solidFill>
                <a:latin typeface="Aptos (Cuerpo)"/>
              </a:rPr>
              <a:t>Imágenes de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chessboard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 recogidas por una cámara guardadas en una carpeta en local </a:t>
            </a:r>
          </a:p>
          <a:p>
            <a:pPr marL="285750" indent="-285750">
              <a:buFontTx/>
              <a:buChar char="-"/>
            </a:pPr>
            <a:r>
              <a:rPr lang="es-ES" sz="1100" b="1" i="1" dirty="0" err="1">
                <a:solidFill>
                  <a:srgbClr val="000000"/>
                </a:solidFill>
                <a:latin typeface="Aptos (Cuerpo)"/>
              </a:rPr>
              <a:t>Image_points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Obtención de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corners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 (más precisión con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cornerSubPix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) de las imágenes</a:t>
            </a:r>
          </a:p>
          <a:p>
            <a:pPr marL="285750" indent="-285750">
              <a:buFontTx/>
              <a:buChar char="-"/>
            </a:pPr>
            <a:r>
              <a:rPr lang="es-ES" sz="1100" b="1" i="1" dirty="0" err="1">
                <a:solidFill>
                  <a:srgbClr val="000000"/>
                </a:solidFill>
                <a:latin typeface="Aptos (Cuerpo)"/>
              </a:rPr>
              <a:t>Object_points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Generación de los puntos a través de una función con eje Z nulo</a:t>
            </a:r>
          </a:p>
          <a:p>
            <a:pPr marL="285750" indent="-285750">
              <a:buFontTx/>
              <a:buChar char="-"/>
            </a:pPr>
            <a:r>
              <a:rPr lang="es-ES" sz="1100" dirty="0">
                <a:solidFill>
                  <a:srgbClr val="000000"/>
                </a:solidFill>
                <a:latin typeface="Aptos (Cuerpo)"/>
              </a:rPr>
              <a:t>Obtención de </a:t>
            </a: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RMS, K, D 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y corrección de distorsión de lente de ojo de pez</a:t>
            </a:r>
          </a:p>
        </p:txBody>
      </p:sp>
      <p:sp>
        <p:nvSpPr>
          <p:cNvPr id="5" name="Rectangle: Rounded Corners 5">
            <a:extLst>
              <a:ext uri="{FF2B5EF4-FFF2-40B4-BE49-F238E27FC236}">
                <a16:creationId xmlns:a16="http://schemas.microsoft.com/office/drawing/2014/main" id="{779639C3-4520-D949-8852-F8430CF26F20}"/>
              </a:ext>
            </a:extLst>
          </p:cNvPr>
          <p:cNvSpPr/>
          <p:nvPr/>
        </p:nvSpPr>
        <p:spPr bwMode="auto">
          <a:xfrm>
            <a:off x="490535" y="2636945"/>
            <a:ext cx="11210925" cy="98468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sz="1300" b="1" dirty="0">
                <a:solidFill>
                  <a:srgbClr val="000000"/>
                </a:solidFill>
                <a:latin typeface="Aptos (Cuerpo)"/>
              </a:rPr>
              <a:t>Procesamiento de imágenes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Segmentación por color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Espacio de color HSV y segmentación de una imagen por colores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Filtro gaussiano y detección de bordes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Sobel y </a:t>
            </a:r>
            <a:r>
              <a:rPr lang="es-ES" sz="1100" dirty="0" err="1">
                <a:solidFill>
                  <a:srgbClr val="000000"/>
                </a:solidFill>
                <a:latin typeface="Aptos (Cuerpo)"/>
              </a:rPr>
              <a:t>Canny</a:t>
            </a:r>
            <a:endParaRPr lang="es-ES" sz="1100" dirty="0">
              <a:solidFill>
                <a:srgbClr val="000000"/>
              </a:solidFill>
              <a:latin typeface="Aptos (Cuerpo)"/>
            </a:endParaRP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Operadores morfológicos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binarize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, </a:t>
            </a:r>
            <a:r>
              <a:rPr lang="es-ES" sz="1100" i="1" dirty="0">
                <a:solidFill>
                  <a:srgbClr val="000000"/>
                </a:solidFill>
                <a:latin typeface="Aptos (Cuerpo)"/>
              </a:rPr>
              <a:t>dilate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 y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erode</a:t>
            </a:r>
            <a:endParaRPr lang="es-ES" sz="1100" i="1" dirty="0">
              <a:solidFill>
                <a:srgbClr val="000000"/>
              </a:solidFill>
              <a:latin typeface="Aptos (Cuerpo)"/>
            </a:endParaRPr>
          </a:p>
        </p:txBody>
      </p:sp>
      <p:sp>
        <p:nvSpPr>
          <p:cNvPr id="6" name="Rectangle: Rounded Corners 6">
            <a:extLst>
              <a:ext uri="{FF2B5EF4-FFF2-40B4-BE49-F238E27FC236}">
                <a16:creationId xmlns:a16="http://schemas.microsoft.com/office/drawing/2014/main" id="{4714C5C9-F301-F713-2727-0E1999CB9DDD}"/>
              </a:ext>
            </a:extLst>
          </p:cNvPr>
          <p:cNvSpPr/>
          <p:nvPr/>
        </p:nvSpPr>
        <p:spPr bwMode="auto">
          <a:xfrm>
            <a:off x="490534" y="3762591"/>
            <a:ext cx="11210925" cy="1157469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sz="1300" b="1" dirty="0">
                <a:solidFill>
                  <a:srgbClr val="000000"/>
                </a:solidFill>
                <a:latin typeface="Aptos (Cuerpo)"/>
              </a:rPr>
              <a:t>Procesamiento avanzado de imágenes (extracción de características</a:t>
            </a:r>
            <a:r>
              <a:rPr lang="es-ES" b="1" dirty="0">
                <a:solidFill>
                  <a:srgbClr val="000000"/>
                </a:solidFill>
              </a:rPr>
              <a:t>)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Detección de esquinas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Harris y Shi-Tomasi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Detección de líneas rectas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</a:t>
            </a:r>
            <a:r>
              <a:rPr lang="es-ES" sz="1100" dirty="0" err="1">
                <a:solidFill>
                  <a:srgbClr val="000000"/>
                </a:solidFill>
                <a:latin typeface="Aptos (Cuerpo)"/>
              </a:rPr>
              <a:t>Hough</a:t>
            </a:r>
            <a:endParaRPr lang="es-ES" sz="1100" dirty="0">
              <a:solidFill>
                <a:srgbClr val="000000"/>
              </a:solidFill>
              <a:latin typeface="Aptos (Cuerpo)"/>
            </a:endParaRP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Detección de puntos de interés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SIFT y KAZE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Aplicación de SIFT a un modelo de ML</a:t>
            </a:r>
            <a:r>
              <a:rPr lang="es-ES" sz="1100" i="1" dirty="0">
                <a:solidFill>
                  <a:srgbClr val="000000"/>
                </a:solidFill>
                <a:latin typeface="Aptos (Cuerpo)"/>
              </a:rPr>
              <a:t>: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BoW</a:t>
            </a:r>
            <a:endParaRPr lang="es-ES" sz="1100" i="1" dirty="0">
              <a:solidFill>
                <a:srgbClr val="000000"/>
              </a:solidFill>
              <a:latin typeface="Aptos (Cuerpo)"/>
            </a:endParaRPr>
          </a:p>
        </p:txBody>
      </p:sp>
      <p:sp>
        <p:nvSpPr>
          <p:cNvPr id="7" name="Rectangle: Rounded Corners 8">
            <a:extLst>
              <a:ext uri="{FF2B5EF4-FFF2-40B4-BE49-F238E27FC236}">
                <a16:creationId xmlns:a16="http://schemas.microsoft.com/office/drawing/2014/main" id="{CB76EE88-ECCC-8ADF-1BCC-CEE2BEE68EF5}"/>
              </a:ext>
            </a:extLst>
          </p:cNvPr>
          <p:cNvSpPr/>
          <p:nvPr/>
        </p:nvSpPr>
        <p:spPr bwMode="auto">
          <a:xfrm>
            <a:off x="490534" y="5059714"/>
            <a:ext cx="11210925" cy="107141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s-ES" sz="1300" b="1" dirty="0">
                <a:solidFill>
                  <a:srgbClr val="000000"/>
                </a:solidFill>
                <a:latin typeface="Aptos (Cuerpo)"/>
              </a:rPr>
              <a:t>Detección de movimiento y seguimiento de objetos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Sustracción de fondo</a:t>
            </a:r>
            <a:r>
              <a:rPr lang="es-ES" sz="1100" b="1" dirty="0">
                <a:solidFill>
                  <a:srgbClr val="000000"/>
                </a:solidFill>
                <a:latin typeface="Aptos (Cuerpo)"/>
              </a:rPr>
              <a:t>: 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Diferencia de 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frames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 y </a:t>
            </a:r>
            <a:r>
              <a:rPr lang="es-ES" sz="1100" i="1" dirty="0">
                <a:solidFill>
                  <a:srgbClr val="000000"/>
                </a:solidFill>
                <a:latin typeface="Aptos (Cuerpo)"/>
              </a:rPr>
              <a:t>GMM</a:t>
            </a: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Flujo óptico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Método de </a:t>
            </a:r>
            <a:r>
              <a:rPr lang="es-ES" sz="1100" i="1" dirty="0">
                <a:solidFill>
                  <a:srgbClr val="000000"/>
                </a:solidFill>
                <a:latin typeface="Aptos (Cuerpo)"/>
              </a:rPr>
              <a:t>Lukas-</a:t>
            </a:r>
            <a:r>
              <a:rPr lang="es-ES" sz="1100" i="1" dirty="0" err="1">
                <a:solidFill>
                  <a:srgbClr val="000000"/>
                </a:solidFill>
                <a:latin typeface="Aptos (Cuerpo)"/>
              </a:rPr>
              <a:t>Kanade</a:t>
            </a:r>
            <a:endParaRPr lang="es-ES" sz="1100" i="1" dirty="0">
              <a:solidFill>
                <a:srgbClr val="000000"/>
              </a:solidFill>
              <a:latin typeface="Aptos (Cuerpo)"/>
            </a:endParaRPr>
          </a:p>
          <a:p>
            <a:pPr marL="285750" indent="-285750">
              <a:buFontTx/>
              <a:buChar char="-"/>
            </a:pPr>
            <a:r>
              <a:rPr lang="es-ES" sz="1100" b="1" i="1" dirty="0">
                <a:solidFill>
                  <a:srgbClr val="000000"/>
                </a:solidFill>
                <a:latin typeface="Aptos (Cuerpo)"/>
              </a:rPr>
              <a:t>Seguimiento de objetos</a:t>
            </a:r>
            <a:r>
              <a:rPr lang="es-ES" sz="1100" dirty="0">
                <a:solidFill>
                  <a:srgbClr val="000000"/>
                </a:solidFill>
                <a:latin typeface="Aptos (Cuerpo)"/>
              </a:rPr>
              <a:t>: Filtro de </a:t>
            </a:r>
            <a:r>
              <a:rPr lang="es-ES" sz="1100" i="1" dirty="0">
                <a:solidFill>
                  <a:srgbClr val="000000"/>
                </a:solidFill>
                <a:latin typeface="Aptos (Cuerpo)"/>
              </a:rPr>
              <a:t>Kalman</a:t>
            </a:r>
          </a:p>
        </p:txBody>
      </p:sp>
    </p:spTree>
    <p:extLst>
      <p:ext uri="{BB962C8B-B14F-4D97-AF65-F5344CB8AC3E}">
        <p14:creationId xmlns:p14="http://schemas.microsoft.com/office/powerpoint/2010/main" val="3554204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7ECA5-A3F1-5836-8269-805934BDC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608DC-A1D8-248F-FB7C-E74FBADB3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7765" y="404508"/>
            <a:ext cx="7875908" cy="832302"/>
          </a:xfrm>
        </p:spPr>
        <p:txBody>
          <a:bodyPr/>
          <a:lstStyle/>
          <a:p>
            <a:pPr algn="ctr"/>
            <a:r>
              <a:rPr lang="es-ES" sz="3500" dirty="0" err="1"/>
              <a:t>Lab</a:t>
            </a:r>
            <a:r>
              <a:rPr lang="es-ES" sz="3500" dirty="0"/>
              <a:t> Project – Diseño del proyecto</a:t>
            </a:r>
          </a:p>
        </p:txBody>
      </p:sp>
      <p:pic>
        <p:nvPicPr>
          <p:cNvPr id="3" name="Picture 5">
            <a:extLst>
              <a:ext uri="{FF2B5EF4-FFF2-40B4-BE49-F238E27FC236}">
                <a16:creationId xmlns:a16="http://schemas.microsoft.com/office/drawing/2014/main" id="{D70095B4-EE3A-29C2-95FC-32D7502C7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900" y="1352550"/>
            <a:ext cx="7261475" cy="4152900"/>
          </a:xfrm>
          <a:prstGeom prst="rect">
            <a:avLst/>
          </a:prstGeom>
        </p:spPr>
      </p:pic>
      <p:sp>
        <p:nvSpPr>
          <p:cNvPr id="8" name="Frame 6">
            <a:extLst>
              <a:ext uri="{FF2B5EF4-FFF2-40B4-BE49-F238E27FC236}">
                <a16:creationId xmlns:a16="http://schemas.microsoft.com/office/drawing/2014/main" id="{01B980F7-7271-5CAA-233D-024253D35DF4}"/>
              </a:ext>
            </a:extLst>
          </p:cNvPr>
          <p:cNvSpPr/>
          <p:nvPr/>
        </p:nvSpPr>
        <p:spPr bwMode="auto">
          <a:xfrm>
            <a:off x="2689639" y="1744602"/>
            <a:ext cx="1323975" cy="638175"/>
          </a:xfrm>
          <a:prstGeom prst="frame">
            <a:avLst>
              <a:gd name="adj1" fmla="val 2052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Frame 7">
            <a:extLst>
              <a:ext uri="{FF2B5EF4-FFF2-40B4-BE49-F238E27FC236}">
                <a16:creationId xmlns:a16="http://schemas.microsoft.com/office/drawing/2014/main" id="{D31E0867-0A0B-FFA1-267A-C084F303A197}"/>
              </a:ext>
            </a:extLst>
          </p:cNvPr>
          <p:cNvSpPr/>
          <p:nvPr/>
        </p:nvSpPr>
        <p:spPr bwMode="auto">
          <a:xfrm>
            <a:off x="2889664" y="3211452"/>
            <a:ext cx="1323975" cy="638175"/>
          </a:xfrm>
          <a:prstGeom prst="frame">
            <a:avLst>
              <a:gd name="adj1" fmla="val 2052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Frame 8">
            <a:extLst>
              <a:ext uri="{FF2B5EF4-FFF2-40B4-BE49-F238E27FC236}">
                <a16:creationId xmlns:a16="http://schemas.microsoft.com/office/drawing/2014/main" id="{5147D456-8F58-A1BF-CF21-8D669C01560E}"/>
              </a:ext>
            </a:extLst>
          </p:cNvPr>
          <p:cNvSpPr/>
          <p:nvPr/>
        </p:nvSpPr>
        <p:spPr bwMode="auto">
          <a:xfrm>
            <a:off x="6129019" y="3030477"/>
            <a:ext cx="1323975" cy="638175"/>
          </a:xfrm>
          <a:prstGeom prst="frame">
            <a:avLst>
              <a:gd name="adj1" fmla="val 2052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Frame 9">
            <a:extLst>
              <a:ext uri="{FF2B5EF4-FFF2-40B4-BE49-F238E27FC236}">
                <a16:creationId xmlns:a16="http://schemas.microsoft.com/office/drawing/2014/main" id="{FFAF9171-595B-D5E2-1323-E5904A5124D4}"/>
              </a:ext>
            </a:extLst>
          </p:cNvPr>
          <p:cNvSpPr/>
          <p:nvPr/>
        </p:nvSpPr>
        <p:spPr bwMode="auto">
          <a:xfrm>
            <a:off x="7623589" y="3832104"/>
            <a:ext cx="1323975" cy="638175"/>
          </a:xfrm>
          <a:prstGeom prst="frame">
            <a:avLst>
              <a:gd name="adj1" fmla="val 2052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Frame 10">
            <a:extLst>
              <a:ext uri="{FF2B5EF4-FFF2-40B4-BE49-F238E27FC236}">
                <a16:creationId xmlns:a16="http://schemas.microsoft.com/office/drawing/2014/main" id="{E3030BDE-7B49-30B1-36EA-35EEDDD122CD}"/>
              </a:ext>
            </a:extLst>
          </p:cNvPr>
          <p:cNvSpPr/>
          <p:nvPr/>
        </p:nvSpPr>
        <p:spPr bwMode="auto">
          <a:xfrm>
            <a:off x="3189702" y="3965454"/>
            <a:ext cx="1919287" cy="368422"/>
          </a:xfrm>
          <a:prstGeom prst="frame">
            <a:avLst>
              <a:gd name="adj1" fmla="val 2052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Marco 12">
            <a:extLst>
              <a:ext uri="{FF2B5EF4-FFF2-40B4-BE49-F238E27FC236}">
                <a16:creationId xmlns:a16="http://schemas.microsoft.com/office/drawing/2014/main" id="{B625CC32-C362-7EB1-4B63-9CE6B20421E7}"/>
              </a:ext>
            </a:extLst>
          </p:cNvPr>
          <p:cNvSpPr/>
          <p:nvPr/>
        </p:nvSpPr>
        <p:spPr>
          <a:xfrm>
            <a:off x="2549237" y="2881745"/>
            <a:ext cx="3260437" cy="2456873"/>
          </a:xfrm>
          <a:prstGeom prst="frame">
            <a:avLst>
              <a:gd name="adj1" fmla="val 1974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4" name="Marco 13">
            <a:extLst>
              <a:ext uri="{FF2B5EF4-FFF2-40B4-BE49-F238E27FC236}">
                <a16:creationId xmlns:a16="http://schemas.microsoft.com/office/drawing/2014/main" id="{10F6AEDA-99A8-3E12-0687-02D0638AEAC2}"/>
              </a:ext>
            </a:extLst>
          </p:cNvPr>
          <p:cNvSpPr/>
          <p:nvPr/>
        </p:nvSpPr>
        <p:spPr>
          <a:xfrm>
            <a:off x="5889539" y="2881744"/>
            <a:ext cx="3260437" cy="2456873"/>
          </a:xfrm>
          <a:prstGeom prst="frame">
            <a:avLst>
              <a:gd name="adj1" fmla="val 1974"/>
            </a:avLst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4597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CF32C7-516E-E1AB-E7ED-398F664F97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F9EDA-3141-2829-F195-CF82B811A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046" y="432217"/>
            <a:ext cx="7875908" cy="832302"/>
          </a:xfrm>
        </p:spPr>
        <p:txBody>
          <a:bodyPr/>
          <a:lstStyle/>
          <a:p>
            <a:pPr algn="ctr"/>
            <a:r>
              <a:rPr lang="es-ES" sz="3500" dirty="0" err="1"/>
              <a:t>Lab</a:t>
            </a:r>
            <a:r>
              <a:rPr lang="es-ES" sz="3500" dirty="0"/>
              <a:t> Project – Repositorio</a:t>
            </a:r>
          </a:p>
        </p:txBody>
      </p:sp>
      <p:sp>
        <p:nvSpPr>
          <p:cNvPr id="5" name="Marcador de contenido 1">
            <a:extLst>
              <a:ext uri="{FF2B5EF4-FFF2-40B4-BE49-F238E27FC236}">
                <a16:creationId xmlns:a16="http://schemas.microsoft.com/office/drawing/2014/main" id="{BF59FC9A-C94F-3DFC-9350-59048AF26C68}"/>
              </a:ext>
            </a:extLst>
          </p:cNvPr>
          <p:cNvSpPr txBox="1">
            <a:spLocks/>
          </p:cNvSpPr>
          <p:nvPr/>
        </p:nvSpPr>
        <p:spPr>
          <a:xfrm>
            <a:off x="416645" y="1618403"/>
            <a:ext cx="11321468" cy="39574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52000" marR="0" indent="-25200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Tx/>
              <a:buSzPct val="85000"/>
              <a:buFont typeface="Wingdings" panose="05000000000000000000" pitchFamily="2" charset="2"/>
              <a:buChar char="§"/>
              <a:tabLst/>
              <a:defRPr lang="es-ES" sz="2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0000" indent="-234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16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75000"/>
              <a:buFont typeface="Wingdings" panose="05000000000000000000" pitchFamily="2" charset="2"/>
              <a:buChar char="§"/>
              <a:defRPr lang="es-E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62000" indent="-198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lang="es-E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96000" indent="-180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SzPct val="75000"/>
              <a:buFont typeface="Wingdings" panose="05000000000000000000" pitchFamily="2" charset="2"/>
              <a:buChar char="§"/>
              <a:defRPr lang="es-ES" sz="1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12000" indent="-1620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latin typeface="Aptos (Cuerpo)"/>
              </a:rPr>
              <a:t>1) Acceder a la cuenta de </a:t>
            </a:r>
            <a:r>
              <a:rPr lang="es-ES" sz="1800" i="1" dirty="0" err="1">
                <a:solidFill>
                  <a:srgbClr val="000000"/>
                </a:solidFill>
                <a:latin typeface="Aptos (Cuerpo)"/>
              </a:rPr>
              <a:t>Github</a:t>
            </a:r>
            <a:r>
              <a:rPr lang="es-ES" sz="1800" dirty="0">
                <a:solidFill>
                  <a:srgbClr val="000000"/>
                </a:solidFill>
                <a:latin typeface="Aptos (Cuerpo)"/>
              </a:rPr>
              <a:t> (si no se tiene una previamente, habrá que registrarse)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latin typeface="Aptos (Cuerpo)"/>
              </a:rPr>
              <a:t>2) Creación de un repositorio nuevo donde se va a ir actualizando el proyecto</a:t>
            </a: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latin typeface="Aptos (Cuerpo)"/>
              </a:rPr>
              <a:t>3) Trabajo desde </a:t>
            </a:r>
            <a:r>
              <a:rPr lang="es-ES" sz="1800" i="1" dirty="0">
                <a:solidFill>
                  <a:srgbClr val="000000"/>
                </a:solidFill>
                <a:latin typeface="Aptos (Cuerpo)"/>
              </a:rPr>
              <a:t>Visual Studio </a:t>
            </a:r>
            <a:r>
              <a:rPr lang="es-ES" sz="1800" i="1" dirty="0" err="1">
                <a:solidFill>
                  <a:srgbClr val="000000"/>
                </a:solidFill>
                <a:latin typeface="Aptos (Cuerpo)"/>
              </a:rPr>
              <a:t>Code</a:t>
            </a:r>
            <a:endParaRPr lang="es-ES" sz="1800" i="1" dirty="0">
              <a:solidFill>
                <a:srgbClr val="000000"/>
              </a:solidFill>
              <a:latin typeface="Aptos (Cuerpo)"/>
            </a:endParaRPr>
          </a:p>
          <a:p>
            <a:pPr lvl="1"/>
            <a:r>
              <a:rPr lang="es-ES" sz="1600" b="1" i="1" dirty="0" err="1">
                <a:solidFill>
                  <a:srgbClr val="0070C0"/>
                </a:solidFill>
                <a:effectLst/>
                <a:latin typeface="Aptos (Cuerpo)"/>
              </a:rPr>
              <a:t>git</a:t>
            </a:r>
            <a:r>
              <a:rPr lang="es-ES" sz="1600" b="1" i="1" dirty="0">
                <a:solidFill>
                  <a:srgbClr val="0070C0"/>
                </a:solidFill>
                <a:effectLst/>
                <a:latin typeface="Aptos (Cuerpo)"/>
              </a:rPr>
              <a:t> clone https://github.com/tu_usuario/nombre_del_repositorio.git</a:t>
            </a:r>
            <a:endParaRPr lang="es-ES" sz="1800" b="1" dirty="0">
              <a:solidFill>
                <a:srgbClr val="0070C0"/>
              </a:solidFill>
              <a:latin typeface="Aptos (Cuerpo)"/>
            </a:endParaRPr>
          </a:p>
          <a:p>
            <a:pPr marL="0" indent="0">
              <a:buNone/>
            </a:pPr>
            <a:endParaRPr lang="es-ES" sz="1800" b="1" dirty="0">
              <a:solidFill>
                <a:schemeClr val="accent6">
                  <a:lumMod val="75000"/>
                </a:schemeClr>
              </a:solidFill>
              <a:latin typeface="Aptos (Cuerpo)"/>
            </a:endParaRPr>
          </a:p>
          <a:p>
            <a:pPr marL="0" indent="0">
              <a:buNone/>
            </a:pPr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ptos (Cuerpo)"/>
              </a:rPr>
              <a:t>Notas: </a:t>
            </a:r>
          </a:p>
          <a:p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VS </a:t>
            </a:r>
            <a:r>
              <a:rPr lang="es-ES" sz="16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Code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 viene con soporte integrado para Git, lo que te permite realizar las operaciones básicas de control de versiones directamente desde el editor. </a:t>
            </a:r>
          </a:p>
          <a:p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VS </a:t>
            </a:r>
            <a:r>
              <a:rPr lang="es-ES" sz="16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Code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 tiene un panel de “</a:t>
            </a:r>
            <a:r>
              <a:rPr lang="es-ES" sz="16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Source</a:t>
            </a:r>
            <a:r>
              <a:rPr lang="es-E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 Control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" (icono de bifurcación en la barra lateral izquierda). Desde aquí puedes ver archivos modificados, preparar cambios (</a:t>
            </a:r>
            <a:r>
              <a:rPr lang="es-ES" sz="16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stage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), hacer </a:t>
            </a:r>
            <a:r>
              <a:rPr lang="es-ES" sz="16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commits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 y sincronizar con el repositorio remoto.</a:t>
            </a:r>
          </a:p>
          <a:p>
            <a:r>
              <a:rPr lang="es-ES" sz="1600" b="1" dirty="0">
                <a:solidFill>
                  <a:schemeClr val="accent6">
                    <a:lumMod val="75000"/>
                  </a:schemeClr>
                </a:solidFill>
                <a:latin typeface="Aptos (Cuerpo)"/>
              </a:rPr>
              <a:t>Extensiones recomendadas (opcionales): </a:t>
            </a:r>
            <a:r>
              <a:rPr lang="es-ES" sz="16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GitLens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, </a:t>
            </a:r>
            <a:r>
              <a:rPr lang="en-U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GitHub Pull Requests and Issues</a:t>
            </a:r>
            <a:r>
              <a:rPr lang="en-U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, </a:t>
            </a:r>
            <a:r>
              <a:rPr lang="es-E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GitHub </a:t>
            </a:r>
            <a:r>
              <a:rPr lang="es-ES" sz="16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Repositories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, </a:t>
            </a:r>
            <a:r>
              <a:rPr lang="es-E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Git </a:t>
            </a:r>
            <a:r>
              <a:rPr lang="es-ES" sz="16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Graph</a:t>
            </a:r>
            <a:r>
              <a:rPr lang="es-E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 </a:t>
            </a:r>
            <a:r>
              <a:rPr lang="es-ES" sz="1600" b="1" i="0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y </a:t>
            </a:r>
            <a:r>
              <a:rPr lang="es-ES" sz="1600" b="1" i="1" dirty="0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Git </a:t>
            </a:r>
            <a:r>
              <a:rPr lang="es-ES" sz="1600" b="1" i="1" dirty="0" err="1">
                <a:solidFill>
                  <a:schemeClr val="accent6">
                    <a:lumMod val="75000"/>
                  </a:schemeClr>
                </a:solidFill>
                <a:effectLst/>
                <a:latin typeface="Aptos (Cuerpo)"/>
              </a:rPr>
              <a:t>History</a:t>
            </a:r>
            <a:endParaRPr lang="es-ES" sz="1600" b="1" i="1" dirty="0">
              <a:solidFill>
                <a:schemeClr val="accent6">
                  <a:lumMod val="75000"/>
                </a:schemeClr>
              </a:solidFill>
              <a:latin typeface="Aptos (Cuerpo)"/>
            </a:endParaRPr>
          </a:p>
          <a:p>
            <a:pPr marL="0" indent="0">
              <a:buNone/>
            </a:pPr>
            <a:endParaRPr lang="es-ES" sz="2000" b="1" i="1" dirty="0">
              <a:solidFill>
                <a:schemeClr val="accent6">
                  <a:lumMod val="50000"/>
                </a:schemeClr>
              </a:solidFill>
              <a:latin typeface="Aptos (Cuerpo)"/>
            </a:endParaRPr>
          </a:p>
          <a:p>
            <a:pPr marL="0" indent="0">
              <a:buNone/>
            </a:pPr>
            <a:r>
              <a:rPr lang="es-ES" sz="1800" dirty="0">
                <a:solidFill>
                  <a:srgbClr val="000000"/>
                </a:solidFill>
                <a:latin typeface="Aptos (Cuerpo)"/>
              </a:rPr>
              <a:t>4) Hacer </a:t>
            </a:r>
            <a:r>
              <a:rPr lang="es-ES" sz="1800" i="1" dirty="0" err="1">
                <a:solidFill>
                  <a:srgbClr val="000000"/>
                </a:solidFill>
                <a:latin typeface="Aptos (Cuerpo)"/>
              </a:rPr>
              <a:t>commits</a:t>
            </a:r>
            <a:r>
              <a:rPr lang="es-ES" sz="1800" dirty="0">
                <a:solidFill>
                  <a:srgbClr val="000000"/>
                </a:solidFill>
                <a:latin typeface="Aptos (Cuerpo)"/>
              </a:rPr>
              <a:t> y </a:t>
            </a:r>
            <a:r>
              <a:rPr lang="es-ES" sz="1800" i="1" dirty="0" err="1">
                <a:solidFill>
                  <a:srgbClr val="000000"/>
                </a:solidFill>
                <a:latin typeface="Aptos (Cuerpo)"/>
              </a:rPr>
              <a:t>push</a:t>
            </a:r>
            <a:r>
              <a:rPr lang="es-ES" sz="1800" dirty="0">
                <a:solidFill>
                  <a:srgbClr val="000000"/>
                </a:solidFill>
                <a:latin typeface="Aptos (Cuerpo)"/>
              </a:rPr>
              <a:t> mediante comandos o a través de la interfaz de </a:t>
            </a:r>
            <a:r>
              <a:rPr lang="es-ES" sz="1800" i="1" dirty="0">
                <a:solidFill>
                  <a:srgbClr val="000000"/>
                </a:solidFill>
                <a:latin typeface="Aptos (Cuerpo)"/>
              </a:rPr>
              <a:t>Visual Studio </a:t>
            </a:r>
            <a:r>
              <a:rPr lang="es-ES" sz="1800" i="1" dirty="0" err="1">
                <a:solidFill>
                  <a:srgbClr val="000000"/>
                </a:solidFill>
                <a:latin typeface="Aptos (Cuerpo)"/>
              </a:rPr>
              <a:t>Code</a:t>
            </a:r>
            <a:r>
              <a:rPr lang="es-ES" sz="1800" i="1" dirty="0">
                <a:solidFill>
                  <a:srgbClr val="000000"/>
                </a:solidFill>
                <a:latin typeface="Aptos (Cuerpo)"/>
              </a:rPr>
              <a:t> </a:t>
            </a:r>
            <a:r>
              <a:rPr lang="es-ES" sz="1800" dirty="0">
                <a:solidFill>
                  <a:srgbClr val="000000"/>
                </a:solidFill>
                <a:latin typeface="Aptos (Cuerpo)"/>
              </a:rPr>
              <a:t>(al ser un trabajo donde solo dos personas en constante comunicación van a estar implementado, se puede realizar todo en una sola rama).</a:t>
            </a:r>
          </a:p>
          <a:p>
            <a:pPr marL="0" indent="0">
              <a:buNone/>
            </a:pPr>
            <a:r>
              <a:rPr lang="pt-BR" sz="1800" dirty="0">
                <a:latin typeface="Aptos (Cuerpo)"/>
                <a:hlinkClick r:id="rId3"/>
              </a:rPr>
              <a:t>Link para comandos de GIT</a:t>
            </a:r>
            <a:endParaRPr lang="es-ES" sz="1800" dirty="0">
              <a:solidFill>
                <a:srgbClr val="000000"/>
              </a:solidFill>
              <a:latin typeface="Aptos (Cuerpo)"/>
            </a:endParaRPr>
          </a:p>
        </p:txBody>
      </p:sp>
    </p:spTree>
    <p:extLst>
      <p:ext uri="{BB962C8B-B14F-4D97-AF65-F5344CB8AC3E}">
        <p14:creationId xmlns:p14="http://schemas.microsoft.com/office/powerpoint/2010/main" val="1900820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F80168-7BC2-B37D-31ED-B34A37FC1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F6FC7-4E0D-7F1D-5B3C-E5418FAE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046" y="432217"/>
            <a:ext cx="7875908" cy="832302"/>
          </a:xfrm>
        </p:spPr>
        <p:txBody>
          <a:bodyPr/>
          <a:lstStyle/>
          <a:p>
            <a:pPr algn="ctr"/>
            <a:r>
              <a:rPr lang="es-ES" sz="3500" dirty="0" err="1"/>
              <a:t>Lab</a:t>
            </a:r>
            <a:r>
              <a:rPr lang="es-ES" sz="3500" dirty="0"/>
              <a:t> Project – Cámara ordenador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D91D1CB-6048-C106-A26A-858207DD9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759" y="1392343"/>
            <a:ext cx="8816482" cy="467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050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03FC4-541B-2DC8-AEA3-01F87F7CF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2C83-1BE6-0133-969F-2C0682195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8046" y="432217"/>
            <a:ext cx="7875908" cy="832302"/>
          </a:xfrm>
        </p:spPr>
        <p:txBody>
          <a:bodyPr/>
          <a:lstStyle/>
          <a:p>
            <a:pPr algn="ctr"/>
            <a:r>
              <a:rPr lang="es-ES" sz="3500" dirty="0" err="1"/>
              <a:t>Lab</a:t>
            </a:r>
            <a:r>
              <a:rPr lang="es-ES" sz="3500" dirty="0"/>
              <a:t> Project – Camera </a:t>
            </a:r>
            <a:r>
              <a:rPr lang="es-ES" sz="3500" dirty="0" err="1"/>
              <a:t>Calibration</a:t>
            </a:r>
            <a:endParaRPr lang="es-ES" sz="3500" dirty="0"/>
          </a:p>
        </p:txBody>
      </p:sp>
      <p:sp>
        <p:nvSpPr>
          <p:cNvPr id="3" name="Rectangle: Rounded Corners 1">
            <a:extLst>
              <a:ext uri="{FF2B5EF4-FFF2-40B4-BE49-F238E27FC236}">
                <a16:creationId xmlns:a16="http://schemas.microsoft.com/office/drawing/2014/main" id="{94300DF3-B52D-CFD8-356D-D38B399DFEE4}"/>
              </a:ext>
            </a:extLst>
          </p:cNvPr>
          <p:cNvSpPr/>
          <p:nvPr/>
        </p:nvSpPr>
        <p:spPr bwMode="auto">
          <a:xfrm>
            <a:off x="406730" y="1666514"/>
            <a:ext cx="3502631" cy="35249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ES" sz="2000" b="1" dirty="0">
                <a:latin typeface="Aptos (Cuerpo)"/>
              </a:rPr>
              <a:t>Código para guardar </a:t>
            </a:r>
          </a:p>
          <a:p>
            <a:pPr algn="ctr"/>
            <a:r>
              <a:rPr lang="es-ES" sz="2000" b="1" dirty="0">
                <a:latin typeface="Aptos (Cuerpo)"/>
              </a:rPr>
              <a:t>imágenes capturadas</a:t>
            </a:r>
          </a:p>
          <a:p>
            <a:pPr algn="ctr"/>
            <a:r>
              <a:rPr lang="es-ES" sz="2000" b="1" dirty="0">
                <a:latin typeface="Aptos (Cuerpo)"/>
              </a:rPr>
              <a:t>por la cámara en local</a:t>
            </a:r>
          </a:p>
          <a:p>
            <a:pPr algn="ctr"/>
            <a:r>
              <a:rPr lang="es-ES" sz="2000" b="1" dirty="0">
                <a:latin typeface="Aptos (Cuerpo)"/>
              </a:rPr>
              <a:t>(</a:t>
            </a:r>
            <a:r>
              <a:rPr lang="es-ES" sz="2000" b="1" i="1" dirty="0" err="1">
                <a:latin typeface="Aptos (Cuerpo)"/>
              </a:rPr>
              <a:t>chessboard</a:t>
            </a:r>
            <a:r>
              <a:rPr lang="es-ES" sz="2000" b="1" dirty="0">
                <a:latin typeface="Aptos (Cuerpo)"/>
              </a:rPr>
              <a:t>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5CC6BC-B1DD-EF90-FEAF-0D13F4BA93A8}"/>
              </a:ext>
            </a:extLst>
          </p:cNvPr>
          <p:cNvSpPr/>
          <p:nvPr/>
        </p:nvSpPr>
        <p:spPr bwMode="auto">
          <a:xfrm>
            <a:off x="8115024" y="1666513"/>
            <a:ext cx="3502631" cy="35249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s-ES" sz="2000" b="1" dirty="0">
                <a:latin typeface="Aptos (Cuerpo)"/>
              </a:rPr>
              <a:t>Código para obtener los</a:t>
            </a:r>
          </a:p>
          <a:p>
            <a:pPr algn="ctr"/>
            <a:r>
              <a:rPr lang="es-ES" sz="2000" b="1" dirty="0">
                <a:latin typeface="Aptos (Cuerpo)"/>
              </a:rPr>
              <a:t>parámetros de calibración</a:t>
            </a:r>
          </a:p>
          <a:p>
            <a:pPr algn="ctr"/>
            <a:r>
              <a:rPr lang="es-ES" sz="2000" b="1" dirty="0">
                <a:latin typeface="Aptos (Cuerpo)"/>
              </a:rPr>
              <a:t>a partir de esas imágenes</a:t>
            </a:r>
          </a:p>
          <a:p>
            <a:pPr algn="ctr"/>
            <a:r>
              <a:rPr lang="es-ES" sz="2000" b="1" dirty="0">
                <a:latin typeface="Aptos (Cuerpo)"/>
              </a:rPr>
              <a:t>(</a:t>
            </a:r>
            <a:r>
              <a:rPr lang="es-ES" sz="2000" b="1" dirty="0" err="1">
                <a:latin typeface="Aptos (Cuerpo)"/>
              </a:rPr>
              <a:t>Lab</a:t>
            </a:r>
            <a:r>
              <a:rPr lang="es-ES" sz="2000" b="1" dirty="0">
                <a:latin typeface="Aptos (Cuerpo)"/>
              </a:rPr>
              <a:t> 2 – formato script)</a:t>
            </a:r>
          </a:p>
        </p:txBody>
      </p:sp>
      <p:cxnSp>
        <p:nvCxnSpPr>
          <p:cNvPr id="6" name="Straight Arrow Connector 6">
            <a:extLst>
              <a:ext uri="{FF2B5EF4-FFF2-40B4-BE49-F238E27FC236}">
                <a16:creationId xmlns:a16="http://schemas.microsoft.com/office/drawing/2014/main" id="{A8D529B7-FF1D-DA4F-31D3-AF2A65F94679}"/>
              </a:ext>
            </a:extLst>
          </p:cNvPr>
          <p:cNvCxnSpPr>
            <a:cxnSpLocks/>
          </p:cNvCxnSpPr>
          <p:nvPr/>
        </p:nvCxnSpPr>
        <p:spPr>
          <a:xfrm flipV="1">
            <a:off x="3909360" y="3428999"/>
            <a:ext cx="4205663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504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782FCF-730D-2A42-04DE-D3720F9A5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redondeado 60">
            <a:extLst>
              <a:ext uri="{FF2B5EF4-FFF2-40B4-BE49-F238E27FC236}">
                <a16:creationId xmlns:a16="http://schemas.microsoft.com/office/drawing/2014/main" id="{0555C841-5D89-9973-27D6-1E6E82C5178F}"/>
              </a:ext>
            </a:extLst>
          </p:cNvPr>
          <p:cNvSpPr/>
          <p:nvPr/>
        </p:nvSpPr>
        <p:spPr>
          <a:xfrm>
            <a:off x="3897744" y="1249950"/>
            <a:ext cx="3774983" cy="4598612"/>
          </a:xfrm>
          <a:prstGeom prst="roundRect">
            <a:avLst>
              <a:gd name="adj" fmla="val 879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 b="1" dirty="0">
              <a:solidFill>
                <a:srgbClr val="000000"/>
              </a:solidFill>
              <a:latin typeface="Roobert" panose="020B0604020202020204" charset="0"/>
              <a:cs typeface="Calibri" panose="020F05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D0CF0B-7889-88B9-425E-848B45779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6011" y="316276"/>
            <a:ext cx="7438319" cy="832302"/>
          </a:xfrm>
        </p:spPr>
        <p:txBody>
          <a:bodyPr/>
          <a:lstStyle/>
          <a:p>
            <a:r>
              <a:rPr lang="es-ES" sz="3500" dirty="0" err="1"/>
              <a:t>Lab</a:t>
            </a:r>
            <a:r>
              <a:rPr lang="es-ES" sz="3500" dirty="0"/>
              <a:t> Project: Formato de entrega</a:t>
            </a:r>
          </a:p>
        </p:txBody>
      </p:sp>
      <p:pic>
        <p:nvPicPr>
          <p:cNvPr id="7" name="Picture 2" descr="How To Compress And Unzip ZIP Files On IOS - Quick And Easy - Bullfrag">
            <a:extLst>
              <a:ext uri="{FF2B5EF4-FFF2-40B4-BE49-F238E27FC236}">
                <a16:creationId xmlns:a16="http://schemas.microsoft.com/office/drawing/2014/main" id="{BC335BC0-2342-84BE-CAAC-B6F7037D2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39" y="1473022"/>
            <a:ext cx="414819" cy="4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5">
            <a:extLst>
              <a:ext uri="{FF2B5EF4-FFF2-40B4-BE49-F238E27FC236}">
                <a16:creationId xmlns:a16="http://schemas.microsoft.com/office/drawing/2014/main" id="{09A3F207-92FC-AF2F-DA7A-80963D186DAE}"/>
              </a:ext>
            </a:extLst>
          </p:cNvPr>
          <p:cNvSpPr txBox="1"/>
          <p:nvPr/>
        </p:nvSpPr>
        <p:spPr>
          <a:xfrm>
            <a:off x="4430764" y="1514919"/>
            <a:ext cx="3241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>
                <a:latin typeface="Roobert" panose="020B0604020202020204"/>
              </a:rPr>
              <a:t>LabProject_Member1_Member2.zip</a:t>
            </a:r>
          </a:p>
        </p:txBody>
      </p:sp>
      <p:pic>
        <p:nvPicPr>
          <p:cNvPr id="17" name="Picture 6" descr="pDF symbol">
            <a:extLst>
              <a:ext uri="{FF2B5EF4-FFF2-40B4-BE49-F238E27FC236}">
                <a16:creationId xmlns:a16="http://schemas.microsoft.com/office/drawing/2014/main" id="{B89AE62F-5F39-286F-402F-4553FCAB3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030" y="1939456"/>
            <a:ext cx="259625" cy="3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34">
            <a:extLst>
              <a:ext uri="{FF2B5EF4-FFF2-40B4-BE49-F238E27FC236}">
                <a16:creationId xmlns:a16="http://schemas.microsoft.com/office/drawing/2014/main" id="{31B8E62B-AEFB-433D-B09C-62B74AA10C0B}"/>
              </a:ext>
            </a:extLst>
          </p:cNvPr>
          <p:cNvSpPr txBox="1"/>
          <p:nvPr/>
        </p:nvSpPr>
        <p:spPr>
          <a:xfrm>
            <a:off x="4667050" y="1963186"/>
            <a:ext cx="2800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Roobert" panose="020B0604020202020204"/>
              </a:rPr>
              <a:t>Informe Proyecto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5 págs. </a:t>
            </a:r>
            <a:r>
              <a:rPr lang="es-ES" sz="1000" b="1" dirty="0" err="1">
                <a:latin typeface="Roobert" panose="020B0604020202020204"/>
              </a:rPr>
              <a:t>máx</a:t>
            </a:r>
            <a:endParaRPr lang="es-ES" sz="1000" b="1" dirty="0">
              <a:latin typeface="Roobert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con el enlace al repositorio público de </a:t>
            </a:r>
            <a:r>
              <a:rPr lang="es-ES" sz="1000" b="1" dirty="0" err="1">
                <a:latin typeface="Roobert" panose="020B0604020202020204"/>
              </a:rPr>
              <a:t>Github</a:t>
            </a:r>
            <a:endParaRPr lang="es-ES" sz="1000" b="1" dirty="0">
              <a:latin typeface="Roobert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Partes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Introducción (alcance)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Metodología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Calibración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Diagrama de bloques completo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Sistema Seguridad 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Detección de patrones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Extracción de información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Sistema propuesto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 err="1">
                <a:latin typeface="Roobert" panose="020B0604020202020204"/>
              </a:rPr>
              <a:t>Tracker</a:t>
            </a:r>
            <a:endParaRPr lang="es-ES" sz="1000" b="1" dirty="0">
              <a:latin typeface="Roobert" panose="020B0604020202020204"/>
            </a:endParaRP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Ampliaciones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Salida de vídeo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Resultados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Futuros Desarrollos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endParaRPr lang="es-ES" sz="1000" b="1" dirty="0">
              <a:latin typeface="Roobert" panose="020B0604020202020204"/>
            </a:endParaRPr>
          </a:p>
        </p:txBody>
      </p:sp>
      <p:sp>
        <p:nvSpPr>
          <p:cNvPr id="4" name="TextBox 8">
            <a:extLst>
              <a:ext uri="{FF2B5EF4-FFF2-40B4-BE49-F238E27FC236}">
                <a16:creationId xmlns:a16="http://schemas.microsoft.com/office/drawing/2014/main" id="{0B26F35E-074D-8481-ADB7-9517F0439C5A}"/>
              </a:ext>
            </a:extLst>
          </p:cNvPr>
          <p:cNvSpPr txBox="1"/>
          <p:nvPr/>
        </p:nvSpPr>
        <p:spPr>
          <a:xfrm>
            <a:off x="4705654" y="4825508"/>
            <a:ext cx="209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Roobert" panose="020B0604020202020204"/>
              </a:rPr>
              <a:t>Vídeo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Demo del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Apoyarse en un PPT o similares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FPS del sistema</a:t>
            </a:r>
          </a:p>
        </p:txBody>
      </p:sp>
      <p:sp>
        <p:nvSpPr>
          <p:cNvPr id="3" name="Botón de acción: ir hacia delante o siguiente 2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61480466-4C8E-826C-36F8-9FC731F0A23B}"/>
              </a:ext>
            </a:extLst>
          </p:cNvPr>
          <p:cNvSpPr/>
          <p:nvPr/>
        </p:nvSpPr>
        <p:spPr>
          <a:xfrm>
            <a:off x="4484635" y="4800836"/>
            <a:ext cx="259625" cy="270893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Rectángulo redondeado 60">
            <a:extLst>
              <a:ext uri="{FF2B5EF4-FFF2-40B4-BE49-F238E27FC236}">
                <a16:creationId xmlns:a16="http://schemas.microsoft.com/office/drawing/2014/main" id="{01BD28C7-6C2C-0E97-3B9A-49BE09081D3E}"/>
              </a:ext>
            </a:extLst>
          </p:cNvPr>
          <p:cNvSpPr/>
          <p:nvPr/>
        </p:nvSpPr>
        <p:spPr>
          <a:xfrm>
            <a:off x="3925453" y="1249950"/>
            <a:ext cx="3774983" cy="4598612"/>
          </a:xfrm>
          <a:prstGeom prst="roundRect">
            <a:avLst>
              <a:gd name="adj" fmla="val 8794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 b="1" dirty="0">
              <a:solidFill>
                <a:srgbClr val="000000"/>
              </a:solidFill>
              <a:latin typeface="Roobert" panose="020B060402020202020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How To Compress And Unzip ZIP Files On IOS - Quick And Easy - Bullfrag">
            <a:extLst>
              <a:ext uri="{FF2B5EF4-FFF2-40B4-BE49-F238E27FC236}">
                <a16:creationId xmlns:a16="http://schemas.microsoft.com/office/drawing/2014/main" id="{D61DB325-A538-3287-B6BB-9EDFF5947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548" y="1473022"/>
            <a:ext cx="414819" cy="414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5">
            <a:extLst>
              <a:ext uri="{FF2B5EF4-FFF2-40B4-BE49-F238E27FC236}">
                <a16:creationId xmlns:a16="http://schemas.microsoft.com/office/drawing/2014/main" id="{92508242-AED8-BE40-AA07-AFFB092C5FE7}"/>
              </a:ext>
            </a:extLst>
          </p:cNvPr>
          <p:cNvSpPr txBox="1"/>
          <p:nvPr/>
        </p:nvSpPr>
        <p:spPr>
          <a:xfrm>
            <a:off x="4458473" y="1514919"/>
            <a:ext cx="32419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500" b="1" dirty="0">
                <a:latin typeface="Roobert" panose="020B0604020202020204"/>
              </a:rPr>
              <a:t>LabProject_Member1_Member2.zip</a:t>
            </a:r>
          </a:p>
        </p:txBody>
      </p:sp>
      <p:pic>
        <p:nvPicPr>
          <p:cNvPr id="15" name="Picture 6" descr="pDF symbol">
            <a:extLst>
              <a:ext uri="{FF2B5EF4-FFF2-40B4-BE49-F238E27FC236}">
                <a16:creationId xmlns:a16="http://schemas.microsoft.com/office/drawing/2014/main" id="{3310E0AD-272C-7D40-690B-7BE59CCF5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739" y="1939456"/>
            <a:ext cx="259625" cy="31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34">
            <a:extLst>
              <a:ext uri="{FF2B5EF4-FFF2-40B4-BE49-F238E27FC236}">
                <a16:creationId xmlns:a16="http://schemas.microsoft.com/office/drawing/2014/main" id="{0AFF1A75-341D-E3F3-3DE1-23EC7ADF891A}"/>
              </a:ext>
            </a:extLst>
          </p:cNvPr>
          <p:cNvSpPr txBox="1"/>
          <p:nvPr/>
        </p:nvSpPr>
        <p:spPr>
          <a:xfrm>
            <a:off x="4694759" y="1963186"/>
            <a:ext cx="280082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Roobert" panose="020B0604020202020204"/>
              </a:rPr>
              <a:t>Informe Proyecto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5 págs. </a:t>
            </a:r>
            <a:r>
              <a:rPr lang="es-ES" sz="1000" b="1" dirty="0" err="1">
                <a:latin typeface="Roobert" panose="020B0604020202020204"/>
              </a:rPr>
              <a:t>máx</a:t>
            </a:r>
            <a:endParaRPr lang="es-ES" sz="1000" b="1" dirty="0">
              <a:latin typeface="Roobert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con el enlace al repositorio público de </a:t>
            </a:r>
            <a:r>
              <a:rPr lang="es-ES" sz="1000" b="1" dirty="0" err="1">
                <a:latin typeface="Roobert" panose="020B0604020202020204"/>
              </a:rPr>
              <a:t>Github</a:t>
            </a:r>
            <a:endParaRPr lang="es-ES" sz="1000" b="1" dirty="0">
              <a:latin typeface="Roobert" panose="020B060402020202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Partes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Introducción (alcance)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Metodología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Calibración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Diagrama de bloques completo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Sistema Seguridad 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Detección de patrones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Extracción de información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Sistema propuesto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 err="1">
                <a:latin typeface="Roobert" panose="020B0604020202020204"/>
              </a:rPr>
              <a:t>Tracker</a:t>
            </a:r>
            <a:endParaRPr lang="es-ES" sz="1000" b="1" dirty="0">
              <a:latin typeface="Roobert" panose="020B0604020202020204"/>
            </a:endParaRP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Ampliaciones</a:t>
            </a:r>
          </a:p>
          <a:p>
            <a:pPr marL="1200150" lvl="3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Salida de vídeo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Resultados</a:t>
            </a:r>
          </a:p>
          <a:p>
            <a:pPr marL="514350" lvl="1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Futuros Desarrollos</a:t>
            </a:r>
          </a:p>
          <a:p>
            <a:pPr marL="857250" lvl="2" indent="-171450">
              <a:buFont typeface="Arial" panose="020B0604020202020204" pitchFamily="34" charset="0"/>
              <a:buChar char="•"/>
            </a:pPr>
            <a:endParaRPr lang="es-ES" sz="1000" b="1" dirty="0">
              <a:latin typeface="Roobert" panose="020B0604020202020204"/>
            </a:endParaRPr>
          </a:p>
        </p:txBody>
      </p:sp>
      <p:sp>
        <p:nvSpPr>
          <p:cNvPr id="18" name="TextBox 8">
            <a:extLst>
              <a:ext uri="{FF2B5EF4-FFF2-40B4-BE49-F238E27FC236}">
                <a16:creationId xmlns:a16="http://schemas.microsoft.com/office/drawing/2014/main" id="{3F9DFD65-CEFA-8F77-6384-069DDEED0DE2}"/>
              </a:ext>
            </a:extLst>
          </p:cNvPr>
          <p:cNvSpPr txBox="1"/>
          <p:nvPr/>
        </p:nvSpPr>
        <p:spPr>
          <a:xfrm>
            <a:off x="4733363" y="4825508"/>
            <a:ext cx="209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b="1" dirty="0">
                <a:latin typeface="Roobert" panose="020B0604020202020204"/>
              </a:rPr>
              <a:t>Vídeo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Demo del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Apoyarse en un PPT o similares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000" b="1" dirty="0">
                <a:latin typeface="Roobert" panose="020B0604020202020204"/>
              </a:rPr>
              <a:t>FPS del sistema</a:t>
            </a:r>
          </a:p>
        </p:txBody>
      </p:sp>
      <p:sp>
        <p:nvSpPr>
          <p:cNvPr id="27" name="Botón de acción: ir hacia delante o siguiente 26">
            <a:hlinkClick r:id="" action="ppaction://hlinkshowjump?jump=nextslide" highlightClick="1"/>
            <a:extLst>
              <a:ext uri="{FF2B5EF4-FFF2-40B4-BE49-F238E27FC236}">
                <a16:creationId xmlns:a16="http://schemas.microsoft.com/office/drawing/2014/main" id="{78C5F9C4-FCC2-5483-3BFC-A7BD82017AB2}"/>
              </a:ext>
            </a:extLst>
          </p:cNvPr>
          <p:cNvSpPr/>
          <p:nvPr/>
        </p:nvSpPr>
        <p:spPr>
          <a:xfrm>
            <a:off x="4512344" y="4800836"/>
            <a:ext cx="259625" cy="270893"/>
          </a:xfrm>
          <a:prstGeom prst="actionButtonForwardNex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8978235"/>
      </p:ext>
    </p:extLst>
  </p:cSld>
  <p:clrMapOvr>
    <a:masterClrMapping/>
  </p:clrMapOvr>
</p:sld>
</file>

<file path=ppt/theme/theme1.xml><?xml version="1.0" encoding="utf-8"?>
<a:theme xmlns:a="http://schemas.openxmlformats.org/drawingml/2006/main" name="Tema_nueva_marca_16:9">
  <a:themeElements>
    <a:clrScheme name="Personalizado 1">
      <a:dk1>
        <a:srgbClr val="53565A"/>
      </a:dk1>
      <a:lt1>
        <a:srgbClr val="FFFFFF"/>
      </a:lt1>
      <a:dk2>
        <a:srgbClr val="53565A"/>
      </a:dk2>
      <a:lt2>
        <a:srgbClr val="FFFFFF"/>
      </a:lt2>
      <a:accent1>
        <a:srgbClr val="FFB81C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Nueva_Plantilla_ppt_4X3">
      <a:majorFont>
        <a:latin typeface="Futura LT Pro Book"/>
        <a:ea typeface=""/>
        <a:cs typeface=""/>
      </a:majorFont>
      <a:minorFont>
        <a:latin typeface="Futura LT Pro Medium"/>
        <a:ea typeface=""/>
        <a:cs typeface="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_point_16_9__.potx" id="{DC64D7C8-36E0-482A-86AD-8E4611F1C0B6}" vid="{542E3CBB-83D3-4322-8FE8-0DBFE632A8B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cd2701c-aa9b-4d12-ba20-f3e3b83070c1}" enabled="0" method="" siteId="{bcd2701c-aa9b-4d12-ba20-f3e3b83070c1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Plantilla_Power_point_16_9</Template>
  <TotalTime>3442</TotalTime>
  <Words>704</Words>
  <Application>Microsoft Office PowerPoint</Application>
  <PresentationFormat>Panorámica</PresentationFormat>
  <Paragraphs>129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Aptos (Cuerpo)</vt:lpstr>
      <vt:lpstr>Arial</vt:lpstr>
      <vt:lpstr>Calibri</vt:lpstr>
      <vt:lpstr>Roobert</vt:lpstr>
      <vt:lpstr>Ubuntu</vt:lpstr>
      <vt:lpstr>Ubuntu Light</vt:lpstr>
      <vt:lpstr>Wingdings</vt:lpstr>
      <vt:lpstr>Tema_nueva_marca_16:9</vt:lpstr>
      <vt:lpstr>Presentación de PowerPoint</vt:lpstr>
      <vt:lpstr>Presentación de PowerPoint</vt:lpstr>
      <vt:lpstr>Lab Project – Conceptos vistos</vt:lpstr>
      <vt:lpstr>Lab Project – Diseño del proyecto</vt:lpstr>
      <vt:lpstr>Lab Project – Repositorio</vt:lpstr>
      <vt:lpstr>Lab Project – Cámara ordenador</vt:lpstr>
      <vt:lpstr>Lab Project – Camera Calibration</vt:lpstr>
      <vt:lpstr>Lab Project: Formato de entrega</vt:lpstr>
    </vt:vector>
  </TitlesOfParts>
  <Company>Universidad Pontificia Comillas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Eduardo Arias Gonzales</dc:creator>
  <cp:lastModifiedBy>Luis Arias Gonzales</cp:lastModifiedBy>
  <cp:revision>83</cp:revision>
  <dcterms:created xsi:type="dcterms:W3CDTF">2019-04-03T12:08:23Z</dcterms:created>
  <dcterms:modified xsi:type="dcterms:W3CDTF">2025-11-18T10:51:21Z</dcterms:modified>
</cp:coreProperties>
</file>